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716"/>
  </p:normalViewPr>
  <p:slideViewPr>
    <p:cSldViewPr snapToGrid="0">
      <p:cViewPr varScale="1">
        <p:scale>
          <a:sx n="99" d="100"/>
          <a:sy n="99" d="100"/>
        </p:scale>
        <p:origin x="7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e Widdess" userId="3a2f7a98-4407-482f-a598-f23f158a67af" providerId="ADAL" clId="{19F8DC34-E62E-53C3-9B9E-36C92F100C77}"/>
    <pc:docChg chg="delSld">
      <pc:chgData name="Nicole Widdess" userId="3a2f7a98-4407-482f-a598-f23f158a67af" providerId="ADAL" clId="{19F8DC34-E62E-53C3-9B9E-36C92F100C77}" dt="2025-09-14T23:16:32.478" v="0" actId="2696"/>
      <pc:docMkLst>
        <pc:docMk/>
      </pc:docMkLst>
      <pc:sldChg chg="del">
        <pc:chgData name="Nicole Widdess" userId="3a2f7a98-4407-482f-a598-f23f158a67af" providerId="ADAL" clId="{19F8DC34-E62E-53C3-9B9E-36C92F100C77}" dt="2025-09-14T23:16:32.478" v="0" actId="2696"/>
        <pc:sldMkLst>
          <pc:docMk/>
          <pc:sldMk cId="2365706437" sldId="25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8B16C5-A514-4B35-886D-AFC1AD67CEB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D4D41BC-535B-4278-8720-BBC668208118}">
      <dgm:prSet/>
      <dgm:spPr/>
      <dgm:t>
        <a:bodyPr/>
        <a:lstStyle/>
        <a:p>
          <a:r>
            <a:rPr lang="en-US"/>
            <a:t>The Triad felt literacy, specifically reading comprehension, is what our learners need</a:t>
          </a:r>
        </a:p>
      </dgm:t>
    </dgm:pt>
    <dgm:pt modelId="{0854E8F4-4F4F-4382-A630-EA2B24A72582}" type="parTrans" cxnId="{CBF9A17F-38F0-4FF2-9C5D-F2ABE4C53150}">
      <dgm:prSet/>
      <dgm:spPr/>
      <dgm:t>
        <a:bodyPr/>
        <a:lstStyle/>
        <a:p>
          <a:endParaRPr lang="en-US"/>
        </a:p>
      </dgm:t>
    </dgm:pt>
    <dgm:pt modelId="{74F5A80A-15B1-40C8-829F-3D98C3D2C006}" type="sibTrans" cxnId="{CBF9A17F-38F0-4FF2-9C5D-F2ABE4C53150}">
      <dgm:prSet/>
      <dgm:spPr/>
      <dgm:t>
        <a:bodyPr/>
        <a:lstStyle/>
        <a:p>
          <a:endParaRPr lang="en-US"/>
        </a:p>
      </dgm:t>
    </dgm:pt>
    <dgm:pt modelId="{88B57011-6B14-4238-9E8F-97695C2A82BC}">
      <dgm:prSet/>
      <dgm:spPr/>
      <dgm:t>
        <a:bodyPr/>
        <a:lstStyle/>
        <a:p>
          <a:r>
            <a:rPr lang="en-US"/>
            <a:t>All classes from Gr. 1 to 7 will complete the RFRA (</a:t>
          </a:r>
          <a:r>
            <a:rPr lang="en-US" i="1"/>
            <a:t>Richmond Formative Reading Assessment</a:t>
          </a:r>
          <a:r>
            <a:rPr lang="en-US"/>
            <a:t>) in September /October to get baseline data</a:t>
          </a:r>
        </a:p>
      </dgm:t>
    </dgm:pt>
    <dgm:pt modelId="{FC0B210B-B160-4B2C-9CC3-85C5C2DE4844}" type="parTrans" cxnId="{9D7AFEBC-ADD8-4F8F-B88A-646F0F92F64F}">
      <dgm:prSet/>
      <dgm:spPr/>
      <dgm:t>
        <a:bodyPr/>
        <a:lstStyle/>
        <a:p>
          <a:endParaRPr lang="en-US"/>
        </a:p>
      </dgm:t>
    </dgm:pt>
    <dgm:pt modelId="{59B7A22B-17DB-463E-8647-71B83FE15EA8}" type="sibTrans" cxnId="{9D7AFEBC-ADD8-4F8F-B88A-646F0F92F64F}">
      <dgm:prSet/>
      <dgm:spPr/>
      <dgm:t>
        <a:bodyPr/>
        <a:lstStyle/>
        <a:p>
          <a:endParaRPr lang="en-US"/>
        </a:p>
      </dgm:t>
    </dgm:pt>
    <dgm:pt modelId="{8CDF8D10-56A4-40E3-A773-A5081CAF51B1}">
      <dgm:prSet/>
      <dgm:spPr/>
      <dgm:t>
        <a:bodyPr/>
        <a:lstStyle/>
        <a:p>
          <a:r>
            <a:rPr lang="en-US"/>
            <a:t>Mid-October, Admin will collate data from RFRA</a:t>
          </a:r>
        </a:p>
      </dgm:t>
    </dgm:pt>
    <dgm:pt modelId="{73CC0871-E97F-4B9E-A1CB-715D0C718499}" type="parTrans" cxnId="{792E56E7-A4B0-4492-B6F4-DFF3913298B5}">
      <dgm:prSet/>
      <dgm:spPr/>
      <dgm:t>
        <a:bodyPr/>
        <a:lstStyle/>
        <a:p>
          <a:endParaRPr lang="en-US"/>
        </a:p>
      </dgm:t>
    </dgm:pt>
    <dgm:pt modelId="{38D772EB-6C5A-4620-97CB-864D12598E17}" type="sibTrans" cxnId="{792E56E7-A4B0-4492-B6F4-DFF3913298B5}">
      <dgm:prSet/>
      <dgm:spPr/>
      <dgm:t>
        <a:bodyPr/>
        <a:lstStyle/>
        <a:p>
          <a:endParaRPr lang="en-US"/>
        </a:p>
      </dgm:t>
    </dgm:pt>
    <dgm:pt modelId="{81401C94-30FA-4EE4-B854-363FFFFF9B05}">
      <dgm:prSet/>
      <dgm:spPr/>
      <dgm:t>
        <a:bodyPr/>
        <a:lstStyle/>
        <a:p>
          <a:r>
            <a:rPr lang="en-US"/>
            <a:t>Looking closely at the data, colleagues will highlight one reading area to address school-wide</a:t>
          </a:r>
        </a:p>
      </dgm:t>
    </dgm:pt>
    <dgm:pt modelId="{B547B65A-3A23-440D-8880-9CC821C4800C}" type="parTrans" cxnId="{85D04399-EED6-4C6B-8412-1A9A0DC0253F}">
      <dgm:prSet/>
      <dgm:spPr/>
      <dgm:t>
        <a:bodyPr/>
        <a:lstStyle/>
        <a:p>
          <a:endParaRPr lang="en-US"/>
        </a:p>
      </dgm:t>
    </dgm:pt>
    <dgm:pt modelId="{53B84014-8A03-4B70-BBFE-DFFCF8DF5C0C}" type="sibTrans" cxnId="{85D04399-EED6-4C6B-8412-1A9A0DC0253F}">
      <dgm:prSet/>
      <dgm:spPr/>
      <dgm:t>
        <a:bodyPr/>
        <a:lstStyle/>
        <a:p>
          <a:endParaRPr lang="en-US"/>
        </a:p>
      </dgm:t>
    </dgm:pt>
    <dgm:pt modelId="{8F667D28-299E-47D3-8BDA-E4E99D0552C4}">
      <dgm:prSet/>
      <dgm:spPr/>
      <dgm:t>
        <a:bodyPr/>
        <a:lstStyle/>
        <a:p>
          <a:r>
            <a:rPr lang="en-US"/>
            <a:t>All classes from Gr. 1 to 7 will complete the RFRA (</a:t>
          </a:r>
          <a:r>
            <a:rPr lang="en-US" i="1"/>
            <a:t>Richmond Formative Reading Assessment</a:t>
          </a:r>
          <a:r>
            <a:rPr lang="en-US"/>
            <a:t>) in May to see our overall progress</a:t>
          </a:r>
        </a:p>
      </dgm:t>
    </dgm:pt>
    <dgm:pt modelId="{44FD46E7-34A7-48D3-9F75-C37B9941331F}" type="parTrans" cxnId="{73092F45-A9E9-4162-96BD-17CEFB2211B0}">
      <dgm:prSet/>
      <dgm:spPr/>
      <dgm:t>
        <a:bodyPr/>
        <a:lstStyle/>
        <a:p>
          <a:endParaRPr lang="en-US"/>
        </a:p>
      </dgm:t>
    </dgm:pt>
    <dgm:pt modelId="{BE8AC353-D698-4772-9310-A260330CF45C}" type="sibTrans" cxnId="{73092F45-A9E9-4162-96BD-17CEFB2211B0}">
      <dgm:prSet/>
      <dgm:spPr/>
      <dgm:t>
        <a:bodyPr/>
        <a:lstStyle/>
        <a:p>
          <a:endParaRPr lang="en-US"/>
        </a:p>
      </dgm:t>
    </dgm:pt>
    <dgm:pt modelId="{B43BBD7D-ACC5-4BFE-9CAA-1DDD943BBA07}">
      <dgm:prSet/>
      <dgm:spPr/>
      <dgm:t>
        <a:bodyPr/>
        <a:lstStyle/>
        <a:p>
          <a:r>
            <a:rPr lang="en-US"/>
            <a:t>We will decide on what are next steps for the 2026 – 2027 school year will address based on gathered data</a:t>
          </a:r>
        </a:p>
      </dgm:t>
    </dgm:pt>
    <dgm:pt modelId="{1E540CEF-E7B6-49EE-9B1D-001E36AAFED9}" type="parTrans" cxnId="{D2E28214-D5AC-49B0-83DB-9F110963CDDA}">
      <dgm:prSet/>
      <dgm:spPr/>
      <dgm:t>
        <a:bodyPr/>
        <a:lstStyle/>
        <a:p>
          <a:endParaRPr lang="en-US"/>
        </a:p>
      </dgm:t>
    </dgm:pt>
    <dgm:pt modelId="{2104764C-50AD-4D1F-959C-1CC657253ECF}" type="sibTrans" cxnId="{D2E28214-D5AC-49B0-83DB-9F110963CDDA}">
      <dgm:prSet/>
      <dgm:spPr/>
      <dgm:t>
        <a:bodyPr/>
        <a:lstStyle/>
        <a:p>
          <a:endParaRPr lang="en-US"/>
        </a:p>
      </dgm:t>
    </dgm:pt>
    <dgm:pt modelId="{8CC783BD-52DB-EE44-96D0-5A95BC297672}" type="pres">
      <dgm:prSet presAssocID="{7B8B16C5-A514-4B35-886D-AFC1AD67CEBE}" presName="linear" presStyleCnt="0">
        <dgm:presLayoutVars>
          <dgm:animLvl val="lvl"/>
          <dgm:resizeHandles val="exact"/>
        </dgm:presLayoutVars>
      </dgm:prSet>
      <dgm:spPr/>
    </dgm:pt>
    <dgm:pt modelId="{C555DC8F-2D0A-544C-825C-E053AED29811}" type="pres">
      <dgm:prSet presAssocID="{6D4D41BC-535B-4278-8720-BBC668208118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04C311A1-4251-3E4C-8B4D-AEA206119C96}" type="pres">
      <dgm:prSet presAssocID="{74F5A80A-15B1-40C8-829F-3D98C3D2C006}" presName="spacer" presStyleCnt="0"/>
      <dgm:spPr/>
    </dgm:pt>
    <dgm:pt modelId="{94751F80-5A6A-1A47-8751-E4A48FB063CD}" type="pres">
      <dgm:prSet presAssocID="{88B57011-6B14-4238-9E8F-97695C2A82BC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B457B7B-65BB-6640-A5E4-6099DAABF16D}" type="pres">
      <dgm:prSet presAssocID="{59B7A22B-17DB-463E-8647-71B83FE15EA8}" presName="spacer" presStyleCnt="0"/>
      <dgm:spPr/>
    </dgm:pt>
    <dgm:pt modelId="{304F552C-D188-7C47-9455-99439CA2D9CA}" type="pres">
      <dgm:prSet presAssocID="{8CDF8D10-56A4-40E3-A773-A5081CAF51B1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7A411E6-C942-6A44-A1F3-5EA4EAFDD9A3}" type="pres">
      <dgm:prSet presAssocID="{38D772EB-6C5A-4620-97CB-864D12598E17}" presName="spacer" presStyleCnt="0"/>
      <dgm:spPr/>
    </dgm:pt>
    <dgm:pt modelId="{C540898F-6C4F-724A-954A-1B15A28DBCAF}" type="pres">
      <dgm:prSet presAssocID="{81401C94-30FA-4EE4-B854-363FFFFF9B0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93EEEA9-9F68-8842-9735-B2162418D6C3}" type="pres">
      <dgm:prSet presAssocID="{53B84014-8A03-4B70-BBFE-DFFCF8DF5C0C}" presName="spacer" presStyleCnt="0"/>
      <dgm:spPr/>
    </dgm:pt>
    <dgm:pt modelId="{3A0F5A9D-4DCF-374B-B3C3-D2E3CDCB9AE8}" type="pres">
      <dgm:prSet presAssocID="{8F667D28-299E-47D3-8BDA-E4E99D0552C4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87449F63-58EE-8D44-9252-B9611DF7F132}" type="pres">
      <dgm:prSet presAssocID="{BE8AC353-D698-4772-9310-A260330CF45C}" presName="spacer" presStyleCnt="0"/>
      <dgm:spPr/>
    </dgm:pt>
    <dgm:pt modelId="{B66D4CB9-85FA-DD4F-BA8F-E080D4DFC36D}" type="pres">
      <dgm:prSet presAssocID="{B43BBD7D-ACC5-4BFE-9CAA-1DDD943BBA0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313B7A09-FBC5-6042-B13B-67B7C01C9CE9}" type="presOf" srcId="{B43BBD7D-ACC5-4BFE-9CAA-1DDD943BBA07}" destId="{B66D4CB9-85FA-DD4F-BA8F-E080D4DFC36D}" srcOrd="0" destOrd="0" presId="urn:microsoft.com/office/officeart/2005/8/layout/vList2"/>
    <dgm:cxn modelId="{D2E28214-D5AC-49B0-83DB-9F110963CDDA}" srcId="{7B8B16C5-A514-4B35-886D-AFC1AD67CEBE}" destId="{B43BBD7D-ACC5-4BFE-9CAA-1DDD943BBA07}" srcOrd="5" destOrd="0" parTransId="{1E540CEF-E7B6-49EE-9B1D-001E36AAFED9}" sibTransId="{2104764C-50AD-4D1F-959C-1CC657253ECF}"/>
    <dgm:cxn modelId="{2DB3BB25-ECC2-AB42-8942-05A6DACB33E0}" type="presOf" srcId="{8CDF8D10-56A4-40E3-A773-A5081CAF51B1}" destId="{304F552C-D188-7C47-9455-99439CA2D9CA}" srcOrd="0" destOrd="0" presId="urn:microsoft.com/office/officeart/2005/8/layout/vList2"/>
    <dgm:cxn modelId="{73092F45-A9E9-4162-96BD-17CEFB2211B0}" srcId="{7B8B16C5-A514-4B35-886D-AFC1AD67CEBE}" destId="{8F667D28-299E-47D3-8BDA-E4E99D0552C4}" srcOrd="4" destOrd="0" parTransId="{44FD46E7-34A7-48D3-9F75-C37B9941331F}" sibTransId="{BE8AC353-D698-4772-9310-A260330CF45C}"/>
    <dgm:cxn modelId="{E3232670-F814-CF40-B47E-8FCD281CE5DD}" type="presOf" srcId="{6D4D41BC-535B-4278-8720-BBC668208118}" destId="{C555DC8F-2D0A-544C-825C-E053AED29811}" srcOrd="0" destOrd="0" presId="urn:microsoft.com/office/officeart/2005/8/layout/vList2"/>
    <dgm:cxn modelId="{A7397579-FD02-5C4E-99F4-0254D9B16D40}" type="presOf" srcId="{81401C94-30FA-4EE4-B854-363FFFFF9B05}" destId="{C540898F-6C4F-724A-954A-1B15A28DBCAF}" srcOrd="0" destOrd="0" presId="urn:microsoft.com/office/officeart/2005/8/layout/vList2"/>
    <dgm:cxn modelId="{CBF9A17F-38F0-4FF2-9C5D-F2ABE4C53150}" srcId="{7B8B16C5-A514-4B35-886D-AFC1AD67CEBE}" destId="{6D4D41BC-535B-4278-8720-BBC668208118}" srcOrd="0" destOrd="0" parTransId="{0854E8F4-4F4F-4382-A630-EA2B24A72582}" sibTransId="{74F5A80A-15B1-40C8-829F-3D98C3D2C006}"/>
    <dgm:cxn modelId="{A6629480-89D7-A944-AAA8-7AB6850794CC}" type="presOf" srcId="{88B57011-6B14-4238-9E8F-97695C2A82BC}" destId="{94751F80-5A6A-1A47-8751-E4A48FB063CD}" srcOrd="0" destOrd="0" presId="urn:microsoft.com/office/officeart/2005/8/layout/vList2"/>
    <dgm:cxn modelId="{85D04399-EED6-4C6B-8412-1A9A0DC0253F}" srcId="{7B8B16C5-A514-4B35-886D-AFC1AD67CEBE}" destId="{81401C94-30FA-4EE4-B854-363FFFFF9B05}" srcOrd="3" destOrd="0" parTransId="{B547B65A-3A23-440D-8880-9CC821C4800C}" sibTransId="{53B84014-8A03-4B70-BBFE-DFFCF8DF5C0C}"/>
    <dgm:cxn modelId="{A63AB19F-B701-634D-A3AD-4E318BEAC466}" type="presOf" srcId="{8F667D28-299E-47D3-8BDA-E4E99D0552C4}" destId="{3A0F5A9D-4DCF-374B-B3C3-D2E3CDCB9AE8}" srcOrd="0" destOrd="0" presId="urn:microsoft.com/office/officeart/2005/8/layout/vList2"/>
    <dgm:cxn modelId="{9D7AFEBC-ADD8-4F8F-B88A-646F0F92F64F}" srcId="{7B8B16C5-A514-4B35-886D-AFC1AD67CEBE}" destId="{88B57011-6B14-4238-9E8F-97695C2A82BC}" srcOrd="1" destOrd="0" parTransId="{FC0B210B-B160-4B2C-9CC3-85C5C2DE4844}" sibTransId="{59B7A22B-17DB-463E-8647-71B83FE15EA8}"/>
    <dgm:cxn modelId="{792E56E7-A4B0-4492-B6F4-DFF3913298B5}" srcId="{7B8B16C5-A514-4B35-886D-AFC1AD67CEBE}" destId="{8CDF8D10-56A4-40E3-A773-A5081CAF51B1}" srcOrd="2" destOrd="0" parTransId="{73CC0871-E97F-4B9E-A1CB-715D0C718499}" sibTransId="{38D772EB-6C5A-4620-97CB-864D12598E17}"/>
    <dgm:cxn modelId="{C49151F6-126C-1046-937C-5333703F8B49}" type="presOf" srcId="{7B8B16C5-A514-4B35-886D-AFC1AD67CEBE}" destId="{8CC783BD-52DB-EE44-96D0-5A95BC297672}" srcOrd="0" destOrd="0" presId="urn:microsoft.com/office/officeart/2005/8/layout/vList2"/>
    <dgm:cxn modelId="{5500CF37-7DE9-F848-817D-5A3E3FA4FCE0}" type="presParOf" srcId="{8CC783BD-52DB-EE44-96D0-5A95BC297672}" destId="{C555DC8F-2D0A-544C-825C-E053AED29811}" srcOrd="0" destOrd="0" presId="urn:microsoft.com/office/officeart/2005/8/layout/vList2"/>
    <dgm:cxn modelId="{4E9EF60A-0A6A-2941-B5D8-2C154C520067}" type="presParOf" srcId="{8CC783BD-52DB-EE44-96D0-5A95BC297672}" destId="{04C311A1-4251-3E4C-8B4D-AEA206119C96}" srcOrd="1" destOrd="0" presId="urn:microsoft.com/office/officeart/2005/8/layout/vList2"/>
    <dgm:cxn modelId="{4EDD6351-CD14-1440-8228-2AD87311A65E}" type="presParOf" srcId="{8CC783BD-52DB-EE44-96D0-5A95BC297672}" destId="{94751F80-5A6A-1A47-8751-E4A48FB063CD}" srcOrd="2" destOrd="0" presId="urn:microsoft.com/office/officeart/2005/8/layout/vList2"/>
    <dgm:cxn modelId="{1CD85D21-877A-1647-9D43-9C9AF2E571BB}" type="presParOf" srcId="{8CC783BD-52DB-EE44-96D0-5A95BC297672}" destId="{EB457B7B-65BB-6640-A5E4-6099DAABF16D}" srcOrd="3" destOrd="0" presId="urn:microsoft.com/office/officeart/2005/8/layout/vList2"/>
    <dgm:cxn modelId="{7DA4C1FD-4ACF-8348-86F6-CB10B4F55EA6}" type="presParOf" srcId="{8CC783BD-52DB-EE44-96D0-5A95BC297672}" destId="{304F552C-D188-7C47-9455-99439CA2D9CA}" srcOrd="4" destOrd="0" presId="urn:microsoft.com/office/officeart/2005/8/layout/vList2"/>
    <dgm:cxn modelId="{DA820B26-6707-E040-87A9-4C644DE3C0C0}" type="presParOf" srcId="{8CC783BD-52DB-EE44-96D0-5A95BC297672}" destId="{47A411E6-C942-6A44-A1F3-5EA4EAFDD9A3}" srcOrd="5" destOrd="0" presId="urn:microsoft.com/office/officeart/2005/8/layout/vList2"/>
    <dgm:cxn modelId="{C2F5ACC7-3888-D249-9928-71807EDA1BEF}" type="presParOf" srcId="{8CC783BD-52DB-EE44-96D0-5A95BC297672}" destId="{C540898F-6C4F-724A-954A-1B15A28DBCAF}" srcOrd="6" destOrd="0" presId="urn:microsoft.com/office/officeart/2005/8/layout/vList2"/>
    <dgm:cxn modelId="{EDB4F760-1F7A-424B-BE7B-9007C0BBB136}" type="presParOf" srcId="{8CC783BD-52DB-EE44-96D0-5A95BC297672}" destId="{593EEEA9-9F68-8842-9735-B2162418D6C3}" srcOrd="7" destOrd="0" presId="urn:microsoft.com/office/officeart/2005/8/layout/vList2"/>
    <dgm:cxn modelId="{C708E4BE-8784-AE4C-A384-75D7BD4C2B30}" type="presParOf" srcId="{8CC783BD-52DB-EE44-96D0-5A95BC297672}" destId="{3A0F5A9D-4DCF-374B-B3C3-D2E3CDCB9AE8}" srcOrd="8" destOrd="0" presId="urn:microsoft.com/office/officeart/2005/8/layout/vList2"/>
    <dgm:cxn modelId="{4307AA0F-9FD0-5347-B8C6-CBABF0DB65DA}" type="presParOf" srcId="{8CC783BD-52DB-EE44-96D0-5A95BC297672}" destId="{87449F63-58EE-8D44-9252-B9611DF7F132}" srcOrd="9" destOrd="0" presId="urn:microsoft.com/office/officeart/2005/8/layout/vList2"/>
    <dgm:cxn modelId="{CF9AAB56-54EF-0C4A-B02E-621A7774ED03}" type="presParOf" srcId="{8CC783BD-52DB-EE44-96D0-5A95BC297672}" destId="{B66D4CB9-85FA-DD4F-BA8F-E080D4DFC36D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55DC8F-2D0A-544C-825C-E053AED29811}">
      <dsp:nvSpPr>
        <dsp:cNvPr id="0" name=""/>
        <dsp:cNvSpPr/>
      </dsp:nvSpPr>
      <dsp:spPr>
        <a:xfrm>
          <a:off x="0" y="297435"/>
          <a:ext cx="6761671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 Triad felt literacy, specifically reading comprehension, is what our learners need</a:t>
          </a:r>
        </a:p>
      </dsp:txBody>
      <dsp:txXfrm>
        <a:off x="33012" y="330447"/>
        <a:ext cx="6695647" cy="610236"/>
      </dsp:txXfrm>
    </dsp:sp>
    <dsp:sp modelId="{94751F80-5A6A-1A47-8751-E4A48FB063CD}">
      <dsp:nvSpPr>
        <dsp:cNvPr id="0" name=""/>
        <dsp:cNvSpPr/>
      </dsp:nvSpPr>
      <dsp:spPr>
        <a:xfrm>
          <a:off x="0" y="1022655"/>
          <a:ext cx="6761671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All classes from Gr. 1 to 7 will complete the RFRA (</a:t>
          </a:r>
          <a:r>
            <a:rPr lang="en-US" sz="1700" i="1" kern="1200"/>
            <a:t>Richmond Formative Reading Assessment</a:t>
          </a:r>
          <a:r>
            <a:rPr lang="en-US" sz="1700" kern="1200"/>
            <a:t>) in September /October to get baseline data</a:t>
          </a:r>
        </a:p>
      </dsp:txBody>
      <dsp:txXfrm>
        <a:off x="33012" y="1055667"/>
        <a:ext cx="6695647" cy="610236"/>
      </dsp:txXfrm>
    </dsp:sp>
    <dsp:sp modelId="{304F552C-D188-7C47-9455-99439CA2D9CA}">
      <dsp:nvSpPr>
        <dsp:cNvPr id="0" name=""/>
        <dsp:cNvSpPr/>
      </dsp:nvSpPr>
      <dsp:spPr>
        <a:xfrm>
          <a:off x="0" y="1747875"/>
          <a:ext cx="6761671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Mid-October, Admin will collate data from RFRA</a:t>
          </a:r>
        </a:p>
      </dsp:txBody>
      <dsp:txXfrm>
        <a:off x="33012" y="1780887"/>
        <a:ext cx="6695647" cy="610236"/>
      </dsp:txXfrm>
    </dsp:sp>
    <dsp:sp modelId="{C540898F-6C4F-724A-954A-1B15A28DBCAF}">
      <dsp:nvSpPr>
        <dsp:cNvPr id="0" name=""/>
        <dsp:cNvSpPr/>
      </dsp:nvSpPr>
      <dsp:spPr>
        <a:xfrm>
          <a:off x="0" y="2473095"/>
          <a:ext cx="6761671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Looking closely at the data, colleagues will highlight one reading area to address school-wide</a:t>
          </a:r>
        </a:p>
      </dsp:txBody>
      <dsp:txXfrm>
        <a:off x="33012" y="2506107"/>
        <a:ext cx="6695647" cy="610236"/>
      </dsp:txXfrm>
    </dsp:sp>
    <dsp:sp modelId="{3A0F5A9D-4DCF-374B-B3C3-D2E3CDCB9AE8}">
      <dsp:nvSpPr>
        <dsp:cNvPr id="0" name=""/>
        <dsp:cNvSpPr/>
      </dsp:nvSpPr>
      <dsp:spPr>
        <a:xfrm>
          <a:off x="0" y="3198315"/>
          <a:ext cx="6761671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All classes from Gr. 1 to 7 will complete the RFRA (</a:t>
          </a:r>
          <a:r>
            <a:rPr lang="en-US" sz="1700" i="1" kern="1200"/>
            <a:t>Richmond Formative Reading Assessment</a:t>
          </a:r>
          <a:r>
            <a:rPr lang="en-US" sz="1700" kern="1200"/>
            <a:t>) in May to see our overall progress</a:t>
          </a:r>
        </a:p>
      </dsp:txBody>
      <dsp:txXfrm>
        <a:off x="33012" y="3231327"/>
        <a:ext cx="6695647" cy="610236"/>
      </dsp:txXfrm>
    </dsp:sp>
    <dsp:sp modelId="{B66D4CB9-85FA-DD4F-BA8F-E080D4DFC36D}">
      <dsp:nvSpPr>
        <dsp:cNvPr id="0" name=""/>
        <dsp:cNvSpPr/>
      </dsp:nvSpPr>
      <dsp:spPr>
        <a:xfrm>
          <a:off x="0" y="3923535"/>
          <a:ext cx="6761671" cy="676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We will decide on what are next steps for the 2026 – 2027 school year will address based on gathered data</a:t>
          </a:r>
        </a:p>
      </dsp:txBody>
      <dsp:txXfrm>
        <a:off x="33012" y="3956547"/>
        <a:ext cx="6695647" cy="610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diagramData" Target="../diagrams/data1.xml"/><Relationship Id="rId5" Type="http://schemas.openxmlformats.org/officeDocument/2006/relationships/image" Target="../media/image4.png"/><Relationship Id="rId10" Type="http://schemas.microsoft.com/office/2007/relationships/diagramDrawing" Target="../diagrams/drawing1.xml"/><Relationship Id="rId4" Type="http://schemas.openxmlformats.org/officeDocument/2006/relationships/image" Target="../media/image3.png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89E9F-1D1D-3203-51E4-F8C43C91E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10" y="1128408"/>
            <a:ext cx="3121346" cy="460118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Looking Closely at Reading Comprehension as a School</a:t>
            </a:r>
            <a:br>
              <a:rPr lang="en-US" dirty="0">
                <a:solidFill>
                  <a:srgbClr val="FF0000"/>
                </a:solidFill>
              </a:rPr>
            </a:br>
            <a:br>
              <a:rPr lang="en-US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(2025 – 2026)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6B95B2-0CBD-DE9A-0F1E-2403290D0888}"/>
              </a:ext>
            </a:extLst>
          </p:cNvPr>
          <p:cNvSpPr txBox="1"/>
          <p:nvPr/>
        </p:nvSpPr>
        <p:spPr>
          <a:xfrm>
            <a:off x="4389914" y="343510"/>
            <a:ext cx="63492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What Is Our Path Moving Forward?:</a:t>
            </a:r>
          </a:p>
          <a:p>
            <a:pPr algn="ctr"/>
            <a:r>
              <a:rPr lang="en-US" sz="2400" b="1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What </a:t>
            </a:r>
            <a:r>
              <a:rPr lang="en-US" sz="2400" dirty="0">
                <a:solidFill>
                  <a:srgbClr val="FF0000"/>
                </a:solidFill>
              </a:rPr>
              <a:t>Will It Look Like? </a:t>
            </a:r>
            <a:r>
              <a:rPr lang="en-US" sz="2400" b="1" dirty="0">
                <a:solidFill>
                  <a:srgbClr val="00B0F0"/>
                </a:solidFill>
              </a:rPr>
              <a:t>How</a:t>
            </a:r>
            <a:r>
              <a:rPr lang="en-US" sz="2400" dirty="0">
                <a:solidFill>
                  <a:srgbClr val="00B0F0"/>
                </a:solidFill>
              </a:rPr>
              <a:t> Will We Know We Achieved It?</a:t>
            </a:r>
          </a:p>
        </p:txBody>
      </p:sp>
      <p:pic>
        <p:nvPicPr>
          <p:cNvPr id="6" name="Picture 5" descr="A computer screen shot of a folder with papers&#10;&#10;AI-generated content may be incorrect.">
            <a:extLst>
              <a:ext uri="{FF2B5EF4-FFF2-40B4-BE49-F238E27FC236}">
                <a16:creationId xmlns:a16="http://schemas.microsoft.com/office/drawing/2014/main" id="{6A8BBA06-E04C-6CC0-0D6F-A1B7B9061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2543" y="3241900"/>
            <a:ext cx="990600" cy="927100"/>
          </a:xfrm>
          <a:prstGeom prst="rect">
            <a:avLst/>
          </a:prstGeom>
        </p:spPr>
      </p:pic>
      <p:pic>
        <p:nvPicPr>
          <p:cNvPr id="8" name="Picture 7" descr="A yellow figure holding a magnifying glass&#10;&#10;AI-generated content may be incorrect.">
            <a:extLst>
              <a:ext uri="{FF2B5EF4-FFF2-40B4-BE49-F238E27FC236}">
                <a16:creationId xmlns:a16="http://schemas.microsoft.com/office/drawing/2014/main" id="{601E807C-5F6D-19F1-F10E-E7DE2CC478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2702" y="4375766"/>
            <a:ext cx="1155700" cy="876300"/>
          </a:xfrm>
          <a:prstGeom prst="rect">
            <a:avLst/>
          </a:prstGeom>
        </p:spPr>
      </p:pic>
      <p:pic>
        <p:nvPicPr>
          <p:cNvPr id="10" name="Picture 9" descr="A signpost with brown and white arrows&#10;&#10;AI-generated content may be incorrect.">
            <a:extLst>
              <a:ext uri="{FF2B5EF4-FFF2-40B4-BE49-F238E27FC236}">
                <a16:creationId xmlns:a16="http://schemas.microsoft.com/office/drawing/2014/main" id="{3A3A68F1-4335-7573-AE3B-50BC196668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7802" y="5458832"/>
            <a:ext cx="990600" cy="977566"/>
          </a:xfrm>
          <a:prstGeom prst="rect">
            <a:avLst/>
          </a:prstGeom>
        </p:spPr>
      </p:pic>
      <p:pic>
        <p:nvPicPr>
          <p:cNvPr id="12" name="Picture 11" descr="A person standing in a direction&#10;&#10;AI-generated content may be incorrect.">
            <a:extLst>
              <a:ext uri="{FF2B5EF4-FFF2-40B4-BE49-F238E27FC236}">
                <a16:creationId xmlns:a16="http://schemas.microsoft.com/office/drawing/2014/main" id="{A424F89A-3629-BF41-3280-B9D55E7CD7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1286" y="2169551"/>
            <a:ext cx="1203613" cy="625365"/>
          </a:xfrm>
          <a:prstGeom prst="rect">
            <a:avLst/>
          </a:prstGeom>
        </p:spPr>
      </p:pic>
      <p:graphicFrame>
        <p:nvGraphicFramePr>
          <p:cNvPr id="16" name="TextBox 3">
            <a:extLst>
              <a:ext uri="{FF2B5EF4-FFF2-40B4-BE49-F238E27FC236}">
                <a16:creationId xmlns:a16="http://schemas.microsoft.com/office/drawing/2014/main" id="{149A6274-5E68-E1AE-C20A-D2B93AD84E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8265165"/>
              </p:ext>
            </p:extLst>
          </p:nvPr>
        </p:nvGraphicFramePr>
        <p:xfrm>
          <a:off x="3849042" y="1750605"/>
          <a:ext cx="6761671" cy="4897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69759666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22</TotalTime>
  <Words>146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Corbel</vt:lpstr>
      <vt:lpstr>Wingdings 2</vt:lpstr>
      <vt:lpstr>Frame</vt:lpstr>
      <vt:lpstr>Looking Closely at Reading Comprehension as a School  (2025 – 2026)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Nicole Widdess</dc:creator>
  <cp:lastModifiedBy>Nicole Widdess</cp:lastModifiedBy>
  <cp:revision>2</cp:revision>
  <dcterms:created xsi:type="dcterms:W3CDTF">2025-09-14T22:52:00Z</dcterms:created>
  <dcterms:modified xsi:type="dcterms:W3CDTF">2025-09-14T23:16:35Z</dcterms:modified>
</cp:coreProperties>
</file>